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8"/>
  </p:notesMasterIdLst>
  <p:sldIdLst>
    <p:sldId id="256" r:id="rId2"/>
    <p:sldId id="257" r:id="rId3"/>
    <p:sldId id="281" r:id="rId4"/>
    <p:sldId id="278" r:id="rId5"/>
    <p:sldId id="280" r:id="rId6"/>
    <p:sldId id="279" r:id="rId7"/>
    <p:sldId id="276" r:id="rId8"/>
    <p:sldId id="283"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3300"/>
    <a:srgbClr val="00FF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849" autoAdjust="0"/>
    <p:restoredTop sz="94660"/>
  </p:normalViewPr>
  <p:slideViewPr>
    <p:cSldViewPr>
      <p:cViewPr varScale="1">
        <p:scale>
          <a:sx n="88" d="100"/>
          <a:sy n="88" d="100"/>
        </p:scale>
        <p:origin x="-1488"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0F64C-957D-4102-947B-CB4C52AC82A4}" type="datetimeFigureOut">
              <a:rPr lang="en-US" smtClean="0"/>
              <a:pPr/>
              <a:t>8/15/2017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DB2D5-1FDA-424F-BE56-D035FAECA8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0DB2D5-1FDA-424F-BE56-D035FAECA81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47DC5F-4817-4BE3-98DF-EBB59913BDAF}"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7DC5F-4817-4BE3-98DF-EBB59913BDAF}"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7DC5F-4817-4BE3-98DF-EBB59913BDAF}"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7DC5F-4817-4BE3-98DF-EBB59913BDAF}"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DC5F-4817-4BE3-98DF-EBB59913BDAF}"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47DC5F-4817-4BE3-98DF-EBB59913BDAF}"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47DC5F-4817-4BE3-98DF-EBB59913BDAF}" type="datetimeFigureOut">
              <a:rPr lang="en-US" smtClean="0"/>
              <a:pPr/>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7DC5F-4817-4BE3-98DF-EBB59913BDAF}" type="datetimeFigureOut">
              <a:rPr lang="en-US" smtClean="0"/>
              <a:pPr/>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7DC5F-4817-4BE3-98DF-EBB59913BDAF}" type="datetimeFigureOut">
              <a:rPr lang="en-US" smtClean="0"/>
              <a:pPr/>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DC5F-4817-4BE3-98DF-EBB59913BDAF}"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DC5F-4817-4BE3-98DF-EBB59913BDAF}"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6186-A0D5-433E-9FC1-605BA856A3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7DC5F-4817-4BE3-98DF-EBB59913BDAF}" type="datetimeFigureOut">
              <a:rPr lang="en-US" smtClean="0"/>
              <a:pPr/>
              <a:t>8/15/2017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6186-A0D5-433E-9FC1-605BA856A3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8077200" cy="2057400"/>
          </a:xfrm>
        </p:spPr>
        <p:txBody>
          <a:bodyPr>
            <a:noAutofit/>
          </a:bodyPr>
          <a:lstStyle/>
          <a:p>
            <a:r>
              <a:rPr lang="en-US" sz="9600" b="1" dirty="0" smtClean="0">
                <a:latin typeface="Garamond" pitchFamily="18" charset="0"/>
              </a:rPr>
              <a:t>Introduction To Clay</a:t>
            </a:r>
            <a:endParaRPr lang="en-US" sz="9600" b="1" dirty="0">
              <a:latin typeface="Garamond" pitchFamily="18" charset="0"/>
            </a:endParaRPr>
          </a:p>
        </p:txBody>
      </p:sp>
      <p:sp>
        <p:nvSpPr>
          <p:cNvPr id="3" name="Subtitle 2"/>
          <p:cNvSpPr>
            <a:spLocks noGrp="1"/>
          </p:cNvSpPr>
          <p:nvPr>
            <p:ph type="subTitle" idx="1"/>
          </p:nvPr>
        </p:nvSpPr>
        <p:spPr>
          <a:xfrm>
            <a:off x="685800" y="3733800"/>
            <a:ext cx="7848600" cy="1508760"/>
          </a:xfrm>
        </p:spPr>
        <p:txBody>
          <a:bodyPr>
            <a:normAutofit/>
          </a:bodyPr>
          <a:lstStyle/>
          <a:p>
            <a:r>
              <a:rPr lang="en-US" sz="6000" dirty="0" smtClean="0">
                <a:solidFill>
                  <a:schemeClr val="accent4">
                    <a:lumMod val="75000"/>
                  </a:schemeClr>
                </a:solidFill>
                <a:latin typeface="Garamond" pitchFamily="18" charset="0"/>
              </a:rPr>
              <a:t>Ceramics 1</a:t>
            </a:r>
            <a:endParaRPr lang="en-US" sz="6000" dirty="0">
              <a:solidFill>
                <a:schemeClr val="accent4">
                  <a:lumMod val="75000"/>
                </a:schemeClr>
              </a:solidFill>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Working with Clay</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pPr algn="ctr">
              <a:buNone/>
            </a:pPr>
            <a:r>
              <a:rPr lang="en-US" dirty="0" smtClean="0">
                <a:latin typeface="Garamond" pitchFamily="18" charset="0"/>
              </a:rPr>
              <a:t>Clay Properties:</a:t>
            </a:r>
          </a:p>
          <a:p>
            <a:pPr lvl="1" algn="ctr"/>
            <a:r>
              <a:rPr lang="en-US" sz="3200" dirty="0" smtClean="0">
                <a:latin typeface="Garamond" pitchFamily="18" charset="0"/>
              </a:rPr>
              <a:t>Plasticity</a:t>
            </a:r>
          </a:p>
          <a:p>
            <a:pPr lvl="1" algn="ctr"/>
            <a:r>
              <a:rPr lang="en-US" sz="3200" dirty="0" smtClean="0">
                <a:latin typeface="Garamond" pitchFamily="18" charset="0"/>
              </a:rPr>
              <a:t>Shrinkage</a:t>
            </a:r>
          </a:p>
          <a:p>
            <a:pPr lvl="1" algn="ctr"/>
            <a:r>
              <a:rPr lang="en-US" sz="3200" dirty="0" smtClean="0">
                <a:latin typeface="Garamond" pitchFamily="18" charset="0"/>
              </a:rPr>
              <a:t>Texture</a:t>
            </a:r>
          </a:p>
          <a:p>
            <a:pPr lvl="1" algn="ctr"/>
            <a:r>
              <a:rPr lang="en-US" sz="3200" dirty="0" smtClean="0">
                <a:latin typeface="Garamond" pitchFamily="18" charset="0"/>
              </a:rPr>
              <a:t>Moisture</a:t>
            </a:r>
          </a:p>
          <a:p>
            <a:pPr lvl="1" algn="ctr"/>
            <a:r>
              <a:rPr lang="en-US" sz="3200" dirty="0" smtClean="0">
                <a:latin typeface="Garamond" pitchFamily="18" charset="0"/>
              </a:rPr>
              <a:t>Handling Clay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70038"/>
          </a:xfrm>
        </p:spPr>
        <p:txBody>
          <a:bodyPr/>
          <a:lstStyle/>
          <a:p>
            <a:r>
              <a:rPr lang="en-US" dirty="0" smtClean="0">
                <a:latin typeface="Garamond" pitchFamily="18" charset="0"/>
              </a:rPr>
              <a:t>PLASTICITY</a:t>
            </a:r>
            <a:endParaRPr lang="en-US" dirty="0">
              <a:latin typeface="Garamond" pitchFamily="18" charset="0"/>
            </a:endParaRPr>
          </a:p>
        </p:txBody>
      </p:sp>
      <p:sp>
        <p:nvSpPr>
          <p:cNvPr id="3" name="Content Placeholder 2"/>
          <p:cNvSpPr>
            <a:spLocks noGrp="1"/>
          </p:cNvSpPr>
          <p:nvPr>
            <p:ph idx="1"/>
          </p:nvPr>
        </p:nvSpPr>
        <p:spPr>
          <a:xfrm>
            <a:off x="457200" y="914400"/>
            <a:ext cx="8229600" cy="5211763"/>
          </a:xfrm>
        </p:spPr>
        <p:txBody>
          <a:bodyPr/>
          <a:lstStyle/>
          <a:p>
            <a:r>
              <a:rPr lang="en-US" dirty="0" smtClean="0">
                <a:latin typeface="Garamond" pitchFamily="18" charset="0"/>
              </a:rPr>
              <a:t>Most beginners use highly plastic clay, or one that can easily take different shapes.</a:t>
            </a:r>
          </a:p>
          <a:p>
            <a:pPr lvl="1"/>
            <a:r>
              <a:rPr lang="en-US" dirty="0" smtClean="0">
                <a:latin typeface="Garamond" pitchFamily="18" charset="0"/>
              </a:rPr>
              <a:t>PLASTIC – The property of clay that allows it to change shape without tearing or breaking.</a:t>
            </a:r>
          </a:p>
          <a:p>
            <a:r>
              <a:rPr lang="en-US" dirty="0" smtClean="0">
                <a:latin typeface="Garamond" pitchFamily="18" charset="0"/>
              </a:rPr>
              <a:t>Numerous factors can make clay more plastic.  </a:t>
            </a:r>
          </a:p>
          <a:p>
            <a:pPr lvl="1"/>
            <a:r>
              <a:rPr lang="en-US" dirty="0" smtClean="0">
                <a:latin typeface="Garamond" pitchFamily="18" charset="0"/>
              </a:rPr>
              <a:t>You can spray it with water.</a:t>
            </a:r>
          </a:p>
          <a:p>
            <a:pPr lvl="1"/>
            <a:r>
              <a:rPr lang="en-US" dirty="0" smtClean="0">
                <a:latin typeface="Garamond" pitchFamily="18" charset="0"/>
              </a:rPr>
              <a:t>You can store it in a bag with water.</a:t>
            </a:r>
          </a:p>
          <a:p>
            <a:pPr lvl="1"/>
            <a:r>
              <a:rPr lang="en-US" dirty="0" smtClean="0">
                <a:latin typeface="Garamond" pitchFamily="18" charset="0"/>
              </a:rPr>
              <a:t>You can mix new plastic clay with the old.</a:t>
            </a:r>
            <a:endParaRPr lang="en-US" dirty="0">
              <a:latin typeface="Garamond" pitchFamily="18" charset="0"/>
            </a:endParaRPr>
          </a:p>
        </p:txBody>
      </p:sp>
      <p:pic>
        <p:nvPicPr>
          <p:cNvPr id="23554" name="Picture 2" descr="Related image"/>
          <p:cNvPicPr>
            <a:picLocks noChangeAspect="1" noChangeArrowheads="1"/>
          </p:cNvPicPr>
          <p:nvPr/>
        </p:nvPicPr>
        <p:blipFill>
          <a:blip r:embed="rId3"/>
          <a:srcRect/>
          <a:stretch>
            <a:fillRect/>
          </a:stretch>
        </p:blipFill>
        <p:spPr bwMode="auto">
          <a:xfrm>
            <a:off x="1752600" y="5082777"/>
            <a:ext cx="2667000" cy="1775223"/>
          </a:xfrm>
          <a:prstGeom prst="rect">
            <a:avLst/>
          </a:prstGeom>
          <a:noFill/>
        </p:spPr>
      </p:pic>
      <p:pic>
        <p:nvPicPr>
          <p:cNvPr id="23556" name="Picture 4" descr="Image result for how to keep  clay wet"/>
          <p:cNvPicPr>
            <a:picLocks noChangeAspect="1" noChangeArrowheads="1"/>
          </p:cNvPicPr>
          <p:nvPr/>
        </p:nvPicPr>
        <p:blipFill>
          <a:blip r:embed="rId4"/>
          <a:srcRect/>
          <a:stretch>
            <a:fillRect/>
          </a:stretch>
        </p:blipFill>
        <p:spPr bwMode="auto">
          <a:xfrm>
            <a:off x="4572000" y="5063338"/>
            <a:ext cx="2438400" cy="179466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latin typeface="Garamond" pitchFamily="18" charset="0"/>
              </a:rPr>
              <a:t>SHRINKAGE</a:t>
            </a:r>
            <a:endParaRPr lang="en-US" dirty="0">
              <a:latin typeface="Garamond" pitchFamily="18" charset="0"/>
            </a:endParaRPr>
          </a:p>
        </p:txBody>
      </p:sp>
      <p:sp>
        <p:nvSpPr>
          <p:cNvPr id="3" name="Content Placeholder 2"/>
          <p:cNvSpPr>
            <a:spLocks noGrp="1"/>
          </p:cNvSpPr>
          <p:nvPr>
            <p:ph idx="1"/>
          </p:nvPr>
        </p:nvSpPr>
        <p:spPr>
          <a:xfrm>
            <a:off x="457200" y="1143000"/>
            <a:ext cx="8229600" cy="4983163"/>
          </a:xfrm>
        </p:spPr>
        <p:txBody>
          <a:bodyPr/>
          <a:lstStyle/>
          <a:p>
            <a:r>
              <a:rPr lang="en-US" dirty="0" smtClean="0">
                <a:latin typeface="Garamond" pitchFamily="18" charset="0"/>
              </a:rPr>
              <a:t>All clay shrinks as they dry.  Clay can crack when it shrinks if the potter doesn’t carefully monitor the drying process.</a:t>
            </a:r>
          </a:p>
          <a:p>
            <a:r>
              <a:rPr lang="en-US" dirty="0" smtClean="0">
                <a:latin typeface="Garamond" pitchFamily="18" charset="0"/>
              </a:rPr>
              <a:t>It is frustrating the spend a lot of time on creating your artwork only to have it crack because you did not take the time to allow it to dry slowly.</a:t>
            </a:r>
            <a:endParaRPr lang="en-US" dirty="0">
              <a:latin typeface="Garamond" pitchFamily="18" charset="0"/>
            </a:endParaRPr>
          </a:p>
        </p:txBody>
      </p:sp>
      <p:pic>
        <p:nvPicPr>
          <p:cNvPr id="21506" name="Picture 2" descr="Related image"/>
          <p:cNvPicPr>
            <a:picLocks noChangeAspect="1" noChangeArrowheads="1"/>
          </p:cNvPicPr>
          <p:nvPr/>
        </p:nvPicPr>
        <p:blipFill>
          <a:blip r:embed="rId3"/>
          <a:srcRect/>
          <a:stretch>
            <a:fillRect/>
          </a:stretch>
        </p:blipFill>
        <p:spPr bwMode="auto">
          <a:xfrm>
            <a:off x="2798222" y="4343400"/>
            <a:ext cx="3602578" cy="251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Garamond" pitchFamily="18" charset="0"/>
              </a:rPr>
              <a:t>TEXTURE</a:t>
            </a:r>
            <a:endParaRPr lang="en-US" dirty="0">
              <a:latin typeface="Garamond" pitchFamily="18" charset="0"/>
            </a:endParaRPr>
          </a:p>
        </p:txBody>
      </p:sp>
      <p:sp>
        <p:nvSpPr>
          <p:cNvPr id="3" name="Content Placeholder 2"/>
          <p:cNvSpPr>
            <a:spLocks noGrp="1"/>
          </p:cNvSpPr>
          <p:nvPr>
            <p:ph idx="1"/>
          </p:nvPr>
        </p:nvSpPr>
        <p:spPr>
          <a:xfrm>
            <a:off x="457200" y="990600"/>
            <a:ext cx="8229600" cy="5135563"/>
          </a:xfrm>
        </p:spPr>
        <p:txBody>
          <a:bodyPr/>
          <a:lstStyle/>
          <a:p>
            <a:r>
              <a:rPr lang="en-US" dirty="0" smtClean="0">
                <a:latin typeface="Garamond" pitchFamily="18" charset="0"/>
              </a:rPr>
              <a:t>The texture of a clay body can range from coarse to smooth.  </a:t>
            </a:r>
          </a:p>
          <a:p>
            <a:r>
              <a:rPr lang="en-US" dirty="0" smtClean="0">
                <a:latin typeface="Garamond" pitchFamily="18" charset="0"/>
              </a:rPr>
              <a:t>Some potters add sand or grog to change the texture of their clay.</a:t>
            </a:r>
            <a:endParaRPr lang="en-US" dirty="0">
              <a:latin typeface="Garamond" pitchFamily="18" charset="0"/>
            </a:endParaRPr>
          </a:p>
        </p:txBody>
      </p:sp>
      <p:pic>
        <p:nvPicPr>
          <p:cNvPr id="19458" name="Picture 2" descr="Related image"/>
          <p:cNvPicPr>
            <a:picLocks noChangeAspect="1" noChangeArrowheads="1"/>
          </p:cNvPicPr>
          <p:nvPr/>
        </p:nvPicPr>
        <p:blipFill>
          <a:blip r:embed="rId3"/>
          <a:srcRect/>
          <a:stretch>
            <a:fillRect/>
          </a:stretch>
        </p:blipFill>
        <p:spPr bwMode="auto">
          <a:xfrm>
            <a:off x="5029200" y="2743200"/>
            <a:ext cx="3962400" cy="3962400"/>
          </a:xfrm>
          <a:prstGeom prst="rect">
            <a:avLst/>
          </a:prstGeom>
          <a:noFill/>
        </p:spPr>
      </p:pic>
      <p:pic>
        <p:nvPicPr>
          <p:cNvPr id="19460" name="Picture 4" descr="Image result for clay with grog"/>
          <p:cNvPicPr>
            <a:picLocks noChangeAspect="1" noChangeArrowheads="1"/>
          </p:cNvPicPr>
          <p:nvPr/>
        </p:nvPicPr>
        <p:blipFill>
          <a:blip r:embed="rId4"/>
          <a:srcRect/>
          <a:stretch>
            <a:fillRect/>
          </a:stretch>
        </p:blipFill>
        <p:spPr bwMode="auto">
          <a:xfrm>
            <a:off x="76200" y="3048000"/>
            <a:ext cx="4800600" cy="34159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66">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MOISTURE</a:t>
            </a:r>
            <a:endParaRPr lang="en-US" b="1" dirty="0">
              <a:latin typeface="Garamond"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latin typeface="Garamond" pitchFamily="18" charset="0"/>
              </a:rPr>
              <a:t>All clay contains water.  You can add water to clay to make it more workable or plastic.  Add too much water, however, and the clay loses plasticity – it won’t hold any shape at all.</a:t>
            </a:r>
          </a:p>
          <a:p>
            <a:r>
              <a:rPr lang="en-US" dirty="0" smtClean="0">
                <a:latin typeface="Garamond" pitchFamily="18" charset="0"/>
              </a:rPr>
              <a:t>Clay begins to dehydrate, or lose moisture, when it is exposed to air.</a:t>
            </a:r>
          </a:p>
          <a:p>
            <a:r>
              <a:rPr lang="en-US" dirty="0" smtClean="0">
                <a:latin typeface="Garamond" pitchFamily="18" charset="0"/>
              </a:rPr>
              <a:t>You will occasionally need to rehydrate, or put water back into the clay, to keep it moist.</a:t>
            </a:r>
            <a:endParaRPr lang="en-US" dirty="0">
              <a:latin typeface="Garamond"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Garamond" pitchFamily="18" charset="0"/>
              </a:rPr>
              <a:t>MOISTURE</a:t>
            </a:r>
            <a:endParaRPr lang="en-US" dirty="0">
              <a:latin typeface="Garamond" pitchFamily="18" charset="0"/>
            </a:endParaRPr>
          </a:p>
        </p:txBody>
      </p:sp>
      <p:sp>
        <p:nvSpPr>
          <p:cNvPr id="3" name="Content Placeholder 2"/>
          <p:cNvSpPr>
            <a:spLocks noGrp="1"/>
          </p:cNvSpPr>
          <p:nvPr>
            <p:ph idx="1"/>
          </p:nvPr>
        </p:nvSpPr>
        <p:spPr>
          <a:xfrm>
            <a:off x="457200" y="838200"/>
            <a:ext cx="8229600" cy="5287963"/>
          </a:xfrm>
        </p:spPr>
        <p:txBody>
          <a:bodyPr/>
          <a:lstStyle/>
          <a:p>
            <a:r>
              <a:rPr lang="en-US" dirty="0" smtClean="0">
                <a:latin typeface="Garamond" pitchFamily="18" charset="0"/>
              </a:rPr>
              <a:t>You can mist it with a spray bottle or dampen it with a wet sponge or damp paper towel.</a:t>
            </a:r>
          </a:p>
          <a:p>
            <a:r>
              <a:rPr lang="en-US" dirty="0" smtClean="0">
                <a:latin typeface="Garamond" pitchFamily="18" charset="0"/>
              </a:rPr>
              <a:t>Once the clay is fired, it becomes permanently harder, stronger, and less likely to break.</a:t>
            </a:r>
          </a:p>
          <a:p>
            <a:r>
              <a:rPr lang="en-US" dirty="0" smtClean="0">
                <a:latin typeface="Garamond" pitchFamily="18" charset="0"/>
              </a:rPr>
              <a:t>It can never become plastic again after being fired.</a:t>
            </a:r>
            <a:endParaRPr lang="en-US" dirty="0">
              <a:latin typeface="Garamond" pitchFamily="18" charset="0"/>
            </a:endParaRPr>
          </a:p>
        </p:txBody>
      </p:sp>
      <p:pic>
        <p:nvPicPr>
          <p:cNvPr id="15362" name="Picture 2" descr="Image result for recycling clay"/>
          <p:cNvPicPr>
            <a:picLocks noChangeAspect="1" noChangeArrowheads="1"/>
          </p:cNvPicPr>
          <p:nvPr/>
        </p:nvPicPr>
        <p:blipFill>
          <a:blip r:embed="rId3" cstate="print"/>
          <a:srcRect/>
          <a:stretch>
            <a:fillRect/>
          </a:stretch>
        </p:blipFill>
        <p:spPr bwMode="auto">
          <a:xfrm>
            <a:off x="2819400" y="3581400"/>
            <a:ext cx="3124200" cy="3124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PREPARING THE CLAY</a:t>
            </a:r>
            <a:endParaRPr lang="en-US" b="1" dirty="0">
              <a:latin typeface="Garamond" pitchFamily="18" charset="0"/>
            </a:endParaRPr>
          </a:p>
        </p:txBody>
      </p:sp>
      <p:sp>
        <p:nvSpPr>
          <p:cNvPr id="3" name="Content Placeholder 2"/>
          <p:cNvSpPr>
            <a:spLocks noGrp="1"/>
          </p:cNvSpPr>
          <p:nvPr>
            <p:ph idx="1"/>
          </p:nvPr>
        </p:nvSpPr>
        <p:spPr>
          <a:xfrm>
            <a:off x="381000" y="1143000"/>
            <a:ext cx="8229600" cy="4525963"/>
          </a:xfrm>
        </p:spPr>
        <p:txBody>
          <a:bodyPr/>
          <a:lstStyle/>
          <a:p>
            <a:r>
              <a:rPr lang="en-US" dirty="0" smtClean="0">
                <a:latin typeface="Garamond" pitchFamily="18" charset="0"/>
              </a:rPr>
              <a:t>Before you can make anything with clay, you’ll need to prepare it.</a:t>
            </a:r>
          </a:p>
          <a:p>
            <a:r>
              <a:rPr lang="en-US" dirty="0" smtClean="0">
                <a:latin typeface="Garamond" pitchFamily="18" charset="0"/>
              </a:rPr>
              <a:t>All clay needs to be de-aired before you begin.</a:t>
            </a:r>
          </a:p>
          <a:p>
            <a:r>
              <a:rPr lang="en-US" dirty="0" smtClean="0">
                <a:latin typeface="Garamond" pitchFamily="18" charset="0"/>
              </a:rPr>
              <a:t>Kneading or Wedging eliminates air bubbles and keeps the internal structure of clay more cohesive and consistent.</a:t>
            </a:r>
            <a:endParaRPr lang="en-US" dirty="0">
              <a:latin typeface="Garamond" pitchFamily="18" charset="0"/>
            </a:endParaRPr>
          </a:p>
        </p:txBody>
      </p:sp>
      <p:pic>
        <p:nvPicPr>
          <p:cNvPr id="4" name="Picture 4" descr="Image result for wedging clay"/>
          <p:cNvPicPr>
            <a:picLocks noChangeAspect="1" noChangeArrowheads="1"/>
          </p:cNvPicPr>
          <p:nvPr/>
        </p:nvPicPr>
        <p:blipFill>
          <a:blip r:embed="rId3"/>
          <a:srcRect/>
          <a:stretch>
            <a:fillRect/>
          </a:stretch>
        </p:blipFill>
        <p:spPr bwMode="auto">
          <a:xfrm>
            <a:off x="1371600" y="4343400"/>
            <a:ext cx="3373624" cy="2514600"/>
          </a:xfrm>
          <a:prstGeom prst="rect">
            <a:avLst/>
          </a:prstGeom>
          <a:noFill/>
        </p:spPr>
      </p:pic>
      <p:pic>
        <p:nvPicPr>
          <p:cNvPr id="5" name="Picture 6" descr="Image result for wedging clay"/>
          <p:cNvPicPr>
            <a:picLocks noChangeAspect="1" noChangeArrowheads="1"/>
          </p:cNvPicPr>
          <p:nvPr/>
        </p:nvPicPr>
        <p:blipFill>
          <a:blip r:embed="rId4"/>
          <a:srcRect/>
          <a:stretch>
            <a:fillRect/>
          </a:stretch>
        </p:blipFill>
        <p:spPr bwMode="auto">
          <a:xfrm>
            <a:off x="4800600" y="4343400"/>
            <a:ext cx="2971800" cy="21975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Garamond" pitchFamily="18" charset="0"/>
              </a:rPr>
              <a:t>Kneading / Wedging Clay</a:t>
            </a:r>
            <a:endParaRPr lang="en-US" b="1" dirty="0">
              <a:latin typeface="Garamond" pitchFamily="18" charset="0"/>
            </a:endParaRPr>
          </a:p>
        </p:txBody>
      </p:sp>
      <p:sp>
        <p:nvSpPr>
          <p:cNvPr id="3" name="Content Placeholder 2"/>
          <p:cNvSpPr>
            <a:spLocks noGrp="1"/>
          </p:cNvSpPr>
          <p:nvPr>
            <p:ph idx="1"/>
          </p:nvPr>
        </p:nvSpPr>
        <p:spPr>
          <a:xfrm>
            <a:off x="381000" y="838200"/>
            <a:ext cx="8229600" cy="4525963"/>
          </a:xfrm>
        </p:spPr>
        <p:txBody>
          <a:bodyPr/>
          <a:lstStyle/>
          <a:p>
            <a:r>
              <a:rPr lang="en-US" dirty="0" smtClean="0">
                <a:latin typeface="Garamond" pitchFamily="18" charset="0"/>
              </a:rPr>
              <a:t>You will use a piece of canvas to absorb extra moisture.  </a:t>
            </a:r>
          </a:p>
          <a:p>
            <a:r>
              <a:rPr lang="en-US" dirty="0" smtClean="0">
                <a:latin typeface="Garamond" pitchFamily="18" charset="0"/>
              </a:rPr>
              <a:t>Since we are using a small amount of clay, we will use the kneading method.</a:t>
            </a:r>
          </a:p>
          <a:p>
            <a:pPr>
              <a:buNone/>
            </a:pPr>
            <a:endParaRPr lang="en-US" dirty="0" smtClean="0"/>
          </a:p>
          <a:p>
            <a:endParaRPr lang="en-US" dirty="0"/>
          </a:p>
        </p:txBody>
      </p:sp>
      <p:pic>
        <p:nvPicPr>
          <p:cNvPr id="11266" name="Picture 2" descr="Image result for wedging clay"/>
          <p:cNvPicPr>
            <a:picLocks noChangeAspect="1" noChangeArrowheads="1"/>
          </p:cNvPicPr>
          <p:nvPr/>
        </p:nvPicPr>
        <p:blipFill>
          <a:blip r:embed="rId3"/>
          <a:srcRect/>
          <a:stretch>
            <a:fillRect/>
          </a:stretch>
        </p:blipFill>
        <p:spPr bwMode="auto">
          <a:xfrm>
            <a:off x="762000" y="3048000"/>
            <a:ext cx="4648200" cy="5321582"/>
          </a:xfrm>
          <a:prstGeom prst="rect">
            <a:avLst/>
          </a:prstGeom>
          <a:noFill/>
        </p:spPr>
      </p:pic>
      <p:pic>
        <p:nvPicPr>
          <p:cNvPr id="11272" name="Picture 8" descr="Image result for wedging clay"/>
          <p:cNvPicPr>
            <a:picLocks noChangeAspect="1" noChangeArrowheads="1"/>
          </p:cNvPicPr>
          <p:nvPr/>
        </p:nvPicPr>
        <p:blipFill>
          <a:blip r:embed="rId4"/>
          <a:srcRect/>
          <a:stretch>
            <a:fillRect/>
          </a:stretch>
        </p:blipFill>
        <p:spPr bwMode="auto">
          <a:xfrm>
            <a:off x="5562600" y="3581400"/>
            <a:ext cx="3429000" cy="2571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3300">
            <a:alpha val="7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Clay Safety Tips</a:t>
            </a:r>
            <a:endParaRPr lang="en-US" b="1" dirty="0">
              <a:latin typeface="Garamond"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Garamond" pitchFamily="18" charset="0"/>
              </a:rPr>
              <a:t>Little bits of clay that end upon the surface of your table are harmless.  However, when they are brushed onto the floor these crumbles break down into smaller and smaller particles which then scatter into the air you breathe.</a:t>
            </a:r>
          </a:p>
          <a:p>
            <a:r>
              <a:rPr lang="en-US" dirty="0" smtClean="0">
                <a:latin typeface="Garamond" pitchFamily="18" charset="0"/>
              </a:rPr>
              <a:t>CAPTURE CLAY DUST WITH WATER.  Use a wet sponge to clean tables, tools, wheels, and sinks.  Brooms and brushes only make more dust.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SLIP</a:t>
            </a:r>
            <a:endParaRPr lang="en-US" b="1" dirty="0">
              <a:latin typeface="Garamond" pitchFamily="18" charset="0"/>
            </a:endParaRPr>
          </a:p>
        </p:txBody>
      </p:sp>
      <p:sp>
        <p:nvSpPr>
          <p:cNvPr id="3" name="Content Placeholder 2"/>
          <p:cNvSpPr>
            <a:spLocks noGrp="1"/>
          </p:cNvSpPr>
          <p:nvPr>
            <p:ph idx="1"/>
          </p:nvPr>
        </p:nvSpPr>
        <p:spPr>
          <a:xfrm>
            <a:off x="533400" y="1143000"/>
            <a:ext cx="8229600" cy="4525963"/>
          </a:xfrm>
        </p:spPr>
        <p:txBody>
          <a:bodyPr/>
          <a:lstStyle/>
          <a:p>
            <a:r>
              <a:rPr lang="en-US" dirty="0" smtClean="0">
                <a:latin typeface="Garamond" pitchFamily="18" charset="0"/>
              </a:rPr>
              <a:t>A fluid suspension of clay in water used in joining clay pieces and for surface decoration.</a:t>
            </a:r>
          </a:p>
          <a:p>
            <a:r>
              <a:rPr lang="en-US" dirty="0" smtClean="0">
                <a:latin typeface="Garamond" pitchFamily="18" charset="0"/>
              </a:rPr>
              <a:t>It has the consistency of yogurt.</a:t>
            </a:r>
          </a:p>
          <a:p>
            <a:r>
              <a:rPr lang="en-US" dirty="0" smtClean="0">
                <a:latin typeface="Garamond" pitchFamily="18" charset="0"/>
              </a:rPr>
              <a:t>You can put your scrap pieces in your slip cup.</a:t>
            </a:r>
          </a:p>
          <a:p>
            <a:pPr>
              <a:buNone/>
            </a:pPr>
            <a:endParaRPr lang="en-US" dirty="0"/>
          </a:p>
        </p:txBody>
      </p:sp>
      <p:pic>
        <p:nvPicPr>
          <p:cNvPr id="38914" name="Picture 2" descr="http://blog.kis.ac.th/artblog/files/2009/11/6f869603-d914-432b-bc25-f0d6f70bd5d4_2.jpg"/>
          <p:cNvPicPr>
            <a:picLocks noChangeAspect="1" noChangeArrowheads="1"/>
          </p:cNvPicPr>
          <p:nvPr/>
        </p:nvPicPr>
        <p:blipFill>
          <a:blip r:embed="rId2" cstate="print"/>
          <a:srcRect/>
          <a:stretch>
            <a:fillRect/>
          </a:stretch>
        </p:blipFill>
        <p:spPr bwMode="auto">
          <a:xfrm>
            <a:off x="-457200" y="3733800"/>
            <a:ext cx="4741332" cy="2667000"/>
          </a:xfrm>
          <a:prstGeom prst="rect">
            <a:avLst/>
          </a:prstGeom>
          <a:noFill/>
        </p:spPr>
      </p:pic>
      <p:pic>
        <p:nvPicPr>
          <p:cNvPr id="38916" name="Picture 4" descr="http://floridaclayartstore.flclaypotteryequipmentceramicsupply.com/media/casting_slip_image"/>
          <p:cNvPicPr>
            <a:picLocks noChangeAspect="1" noChangeArrowheads="1"/>
          </p:cNvPicPr>
          <p:nvPr/>
        </p:nvPicPr>
        <p:blipFill>
          <a:blip r:embed="rId3" cstate="print"/>
          <a:srcRect/>
          <a:stretch>
            <a:fillRect/>
          </a:stretch>
        </p:blipFill>
        <p:spPr bwMode="auto">
          <a:xfrm>
            <a:off x="4267200" y="3429000"/>
            <a:ext cx="4876800" cy="365373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71000"/>
          </a:schemeClr>
        </a:solidFill>
        <a:effectLst/>
      </p:bgPr>
    </p:bg>
    <p:spTree>
      <p:nvGrpSpPr>
        <p:cNvPr id="1" name=""/>
        <p:cNvGrpSpPr/>
        <p:nvPr/>
      </p:nvGrpSpPr>
      <p:grpSpPr>
        <a:xfrm>
          <a:off x="0" y="0"/>
          <a:ext cx="0" cy="0"/>
          <a:chOff x="0" y="0"/>
          <a:chExt cx="0" cy="0"/>
        </a:xfrm>
      </p:grpSpPr>
      <p:pic>
        <p:nvPicPr>
          <p:cNvPr id="22530" name="Picture 2" descr="http://www.allmaterials.org/wp-content/uploads/ceramics-3.jpg"/>
          <p:cNvPicPr>
            <a:picLocks noChangeAspect="1" noChangeArrowheads="1"/>
          </p:cNvPicPr>
          <p:nvPr/>
        </p:nvPicPr>
        <p:blipFill>
          <a:blip r:embed="rId3" cstate="print"/>
          <a:srcRect/>
          <a:stretch>
            <a:fillRect/>
          </a:stretch>
        </p:blipFill>
        <p:spPr bwMode="auto">
          <a:xfrm>
            <a:off x="5265469" y="0"/>
            <a:ext cx="3878531" cy="2905126"/>
          </a:xfrm>
          <a:prstGeom prst="rect">
            <a:avLst/>
          </a:prstGeom>
          <a:noFill/>
        </p:spPr>
      </p:pic>
      <p:sp>
        <p:nvSpPr>
          <p:cNvPr id="2" name="Title 1"/>
          <p:cNvSpPr>
            <a:spLocks noGrp="1"/>
          </p:cNvSpPr>
          <p:nvPr>
            <p:ph type="title"/>
          </p:nvPr>
        </p:nvSpPr>
        <p:spPr>
          <a:xfrm>
            <a:off x="609600" y="76200"/>
            <a:ext cx="8229600" cy="1143000"/>
          </a:xfrm>
        </p:spPr>
        <p:txBody>
          <a:bodyPr>
            <a:normAutofit/>
          </a:bodyPr>
          <a:lstStyle/>
          <a:p>
            <a:pPr algn="l"/>
            <a:r>
              <a:rPr lang="en-US" sz="6000" b="1" dirty="0" smtClean="0">
                <a:latin typeface="Garamond" pitchFamily="18" charset="0"/>
              </a:rPr>
              <a:t>Ceramics</a:t>
            </a:r>
            <a:endParaRPr lang="en-US" sz="6000" b="1" dirty="0">
              <a:latin typeface="Garamond" pitchFamily="18" charset="0"/>
            </a:endParaRPr>
          </a:p>
        </p:txBody>
      </p:sp>
      <p:sp>
        <p:nvSpPr>
          <p:cNvPr id="3" name="Content Placeholder 2"/>
          <p:cNvSpPr>
            <a:spLocks noGrp="1"/>
          </p:cNvSpPr>
          <p:nvPr>
            <p:ph idx="1"/>
          </p:nvPr>
        </p:nvSpPr>
        <p:spPr>
          <a:xfrm>
            <a:off x="304800" y="1219200"/>
            <a:ext cx="4953000" cy="5136360"/>
          </a:xfrm>
        </p:spPr>
        <p:txBody>
          <a:bodyPr>
            <a:normAutofit fontScale="85000" lnSpcReduction="20000"/>
          </a:bodyPr>
          <a:lstStyle/>
          <a:p>
            <a:r>
              <a:rPr lang="en-US" dirty="0" smtClean="0"/>
              <a:t>Things made from clay, the basic material for all ceramic creations.</a:t>
            </a:r>
          </a:p>
          <a:p>
            <a:r>
              <a:rPr lang="en-US" dirty="0" smtClean="0"/>
              <a:t>Clay is created as a result of the decomposition of igneous rock, which makes up the entire earth’s crust.</a:t>
            </a:r>
          </a:p>
          <a:p>
            <a:r>
              <a:rPr lang="en-US" dirty="0" smtClean="0"/>
              <a:t>Everything you will do with clay involves the interplay of these 3 variables:</a:t>
            </a:r>
          </a:p>
          <a:p>
            <a:pPr lvl="1"/>
            <a:r>
              <a:rPr lang="en-US" dirty="0" smtClean="0"/>
              <a:t>Moisture </a:t>
            </a:r>
          </a:p>
          <a:p>
            <a:pPr lvl="1"/>
            <a:r>
              <a:rPr lang="en-US" dirty="0" smtClean="0"/>
              <a:t>Plasticity </a:t>
            </a:r>
          </a:p>
          <a:p>
            <a:pPr lvl="1"/>
            <a:r>
              <a:rPr lang="en-US" dirty="0" smtClean="0"/>
              <a:t>Heat</a:t>
            </a:r>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FF00">
            <a:alpha val="2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Garamond" pitchFamily="18" charset="0"/>
              </a:rPr>
              <a:t>STAGES OF CLAY</a:t>
            </a:r>
            <a:endParaRPr lang="en-US" sz="5400" b="1" dirty="0">
              <a:latin typeface="Garamond" pitchFamily="18" charset="0"/>
            </a:endParaRPr>
          </a:p>
        </p:txBody>
      </p:sp>
      <p:sp>
        <p:nvSpPr>
          <p:cNvPr id="3" name="Content Placeholder 2"/>
          <p:cNvSpPr>
            <a:spLocks noGrp="1"/>
          </p:cNvSpPr>
          <p:nvPr>
            <p:ph idx="1"/>
          </p:nvPr>
        </p:nvSpPr>
        <p:spPr/>
        <p:txBody>
          <a:bodyPr>
            <a:normAutofit/>
          </a:bodyPr>
          <a:lstStyle/>
          <a:p>
            <a:pPr algn="ctr"/>
            <a:r>
              <a:rPr lang="en-US" sz="4400" dirty="0" smtClean="0">
                <a:latin typeface="Garamond" pitchFamily="18" charset="0"/>
              </a:rPr>
              <a:t>Plastic</a:t>
            </a:r>
          </a:p>
          <a:p>
            <a:pPr algn="ctr"/>
            <a:r>
              <a:rPr lang="en-US" sz="4400" dirty="0" smtClean="0">
                <a:latin typeface="Garamond" pitchFamily="18" charset="0"/>
              </a:rPr>
              <a:t>Leather-hard</a:t>
            </a:r>
          </a:p>
          <a:p>
            <a:pPr algn="ctr"/>
            <a:r>
              <a:rPr lang="en-US" sz="4400" dirty="0" err="1" smtClean="0">
                <a:latin typeface="Garamond" pitchFamily="18" charset="0"/>
              </a:rPr>
              <a:t>Greenware</a:t>
            </a:r>
            <a:r>
              <a:rPr lang="en-US" sz="4400" dirty="0" smtClean="0">
                <a:latin typeface="Garamond" pitchFamily="18" charset="0"/>
              </a:rPr>
              <a:t> / Bone Dry</a:t>
            </a:r>
          </a:p>
          <a:p>
            <a:pPr algn="ctr"/>
            <a:r>
              <a:rPr lang="en-US" sz="4400" dirty="0" err="1" smtClean="0">
                <a:latin typeface="Garamond" pitchFamily="18" charset="0"/>
              </a:rPr>
              <a:t>Bisqueware</a:t>
            </a:r>
            <a:endParaRPr lang="en-US" sz="4400" dirty="0" smtClean="0">
              <a:latin typeface="Garamond" pitchFamily="18" charset="0"/>
            </a:endParaRPr>
          </a:p>
          <a:p>
            <a:pPr algn="ctr"/>
            <a:r>
              <a:rPr lang="en-US" sz="4400" dirty="0" err="1" smtClean="0">
                <a:latin typeface="Garamond" pitchFamily="18" charset="0"/>
              </a:rPr>
              <a:t>Glazeware</a:t>
            </a:r>
            <a:endParaRPr lang="en-US" sz="4400" dirty="0">
              <a:latin typeface="Garamond"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latin typeface="Garamond" pitchFamily="18" charset="0"/>
              </a:rPr>
              <a:t>PLASTIC CLAY</a:t>
            </a:r>
            <a:endParaRPr lang="en-US" b="1" dirty="0">
              <a:latin typeface="Garamond" pitchFamily="18" charset="0"/>
            </a:endParaRPr>
          </a:p>
        </p:txBody>
      </p:sp>
      <p:sp>
        <p:nvSpPr>
          <p:cNvPr id="3" name="Content Placeholder 2"/>
          <p:cNvSpPr>
            <a:spLocks noGrp="1"/>
          </p:cNvSpPr>
          <p:nvPr>
            <p:ph idx="1"/>
          </p:nvPr>
        </p:nvSpPr>
        <p:spPr>
          <a:xfrm>
            <a:off x="228600" y="990600"/>
            <a:ext cx="8382000" cy="5029200"/>
          </a:xfrm>
        </p:spPr>
        <p:txBody>
          <a:bodyPr/>
          <a:lstStyle/>
          <a:p>
            <a:r>
              <a:rPr lang="en-US" dirty="0" smtClean="0">
                <a:latin typeface="Garamond" pitchFamily="18" charset="0"/>
              </a:rPr>
              <a:t>Clay is pliable and plastic. </a:t>
            </a:r>
          </a:p>
          <a:p>
            <a:r>
              <a:rPr lang="en-US" dirty="0" smtClean="0">
                <a:latin typeface="Garamond" pitchFamily="18" charset="0"/>
              </a:rPr>
              <a:t>It is somewhat forgiving at this stage.</a:t>
            </a:r>
          </a:p>
          <a:p>
            <a:r>
              <a:rPr lang="en-US" dirty="0" smtClean="0">
                <a:latin typeface="Garamond" pitchFamily="18" charset="0"/>
              </a:rPr>
              <a:t>It is at the “workable” consistency for slabs, coils, and throwing.</a:t>
            </a:r>
          </a:p>
          <a:p>
            <a:r>
              <a:rPr lang="en-US" dirty="0" smtClean="0">
                <a:latin typeface="Garamond" pitchFamily="18" charset="0"/>
              </a:rPr>
              <a:t>Ware can be reclaimed at</a:t>
            </a:r>
          </a:p>
          <a:p>
            <a:pPr>
              <a:buNone/>
            </a:pPr>
            <a:r>
              <a:rPr lang="en-US" dirty="0" smtClean="0">
                <a:latin typeface="Garamond" pitchFamily="18" charset="0"/>
              </a:rPr>
              <a:t>	this stage.</a:t>
            </a:r>
            <a:endParaRPr lang="en-US" dirty="0">
              <a:latin typeface="Garamond" pitchFamily="18" charset="0"/>
            </a:endParaRPr>
          </a:p>
        </p:txBody>
      </p:sp>
      <p:pic>
        <p:nvPicPr>
          <p:cNvPr id="40962" name="Picture 2" descr="http://www.bethshookart.com/wordpress/wordpress/wp-content/uploads/2010/02/wedgedclay.jpg"/>
          <p:cNvPicPr>
            <a:picLocks noChangeAspect="1" noChangeArrowheads="1"/>
          </p:cNvPicPr>
          <p:nvPr/>
        </p:nvPicPr>
        <p:blipFill>
          <a:blip r:embed="rId2" cstate="print"/>
          <a:srcRect/>
          <a:stretch>
            <a:fillRect/>
          </a:stretch>
        </p:blipFill>
        <p:spPr bwMode="auto">
          <a:xfrm>
            <a:off x="5562600" y="3048000"/>
            <a:ext cx="3401675" cy="3651402"/>
          </a:xfrm>
          <a:prstGeom prst="rect">
            <a:avLst/>
          </a:prstGeom>
          <a:noFill/>
        </p:spPr>
      </p:pic>
      <p:pic>
        <p:nvPicPr>
          <p:cNvPr id="6150" name="Picture 6" descr="Image result for wet clay"/>
          <p:cNvPicPr>
            <a:picLocks noChangeAspect="1" noChangeArrowheads="1"/>
          </p:cNvPicPr>
          <p:nvPr/>
        </p:nvPicPr>
        <p:blipFill>
          <a:blip r:embed="rId3"/>
          <a:srcRect/>
          <a:stretch>
            <a:fillRect/>
          </a:stretch>
        </p:blipFill>
        <p:spPr bwMode="auto">
          <a:xfrm>
            <a:off x="2133600" y="4419600"/>
            <a:ext cx="3352800" cy="22352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LEATHER-HARD CLAY</a:t>
            </a:r>
            <a:endParaRPr lang="en-US" b="1" dirty="0">
              <a:latin typeface="Garamond" pitchFamily="18" charset="0"/>
            </a:endParaRPr>
          </a:p>
        </p:txBody>
      </p:sp>
      <p:sp>
        <p:nvSpPr>
          <p:cNvPr id="3" name="Content Placeholder 2"/>
          <p:cNvSpPr>
            <a:spLocks noGrp="1"/>
          </p:cNvSpPr>
          <p:nvPr>
            <p:ph idx="1"/>
          </p:nvPr>
        </p:nvSpPr>
        <p:spPr>
          <a:xfrm>
            <a:off x="228600" y="1219200"/>
            <a:ext cx="8915400" cy="4648200"/>
          </a:xfrm>
        </p:spPr>
        <p:txBody>
          <a:bodyPr/>
          <a:lstStyle/>
          <a:p>
            <a:r>
              <a:rPr lang="en-US" dirty="0" smtClean="0"/>
              <a:t>Clay is drier than plastic/workable clay but is somewhat stiffer. </a:t>
            </a:r>
          </a:p>
          <a:p>
            <a:r>
              <a:rPr lang="en-US" dirty="0" smtClean="0"/>
              <a:t>Clay has the consistency of a chocolate bar.</a:t>
            </a:r>
          </a:p>
          <a:p>
            <a:r>
              <a:rPr lang="en-US" dirty="0" smtClean="0"/>
              <a:t>Pots are incised and trimmed at this stage.</a:t>
            </a:r>
          </a:p>
          <a:p>
            <a:r>
              <a:rPr lang="en-US" dirty="0" smtClean="0"/>
              <a:t>Clay is still cool to touch and slightly darker.</a:t>
            </a:r>
          </a:p>
          <a:p>
            <a:r>
              <a:rPr lang="en-US" dirty="0" smtClean="0"/>
              <a:t>Ware can be claimed at this stage.</a:t>
            </a:r>
            <a:endParaRPr lang="en-US" dirty="0"/>
          </a:p>
        </p:txBody>
      </p:sp>
      <p:pic>
        <p:nvPicPr>
          <p:cNvPr id="43010" name="Picture 2" descr="http://farm6.staticflickr.com/5015/5388701210_13d358a538_z.jpg"/>
          <p:cNvPicPr>
            <a:picLocks noChangeAspect="1" noChangeArrowheads="1"/>
          </p:cNvPicPr>
          <p:nvPr/>
        </p:nvPicPr>
        <p:blipFill>
          <a:blip r:embed="rId2" cstate="print"/>
          <a:srcRect/>
          <a:stretch>
            <a:fillRect/>
          </a:stretch>
        </p:blipFill>
        <p:spPr bwMode="auto">
          <a:xfrm>
            <a:off x="6400800" y="4114800"/>
            <a:ext cx="2514599" cy="2514600"/>
          </a:xfrm>
          <a:prstGeom prst="rect">
            <a:avLst/>
          </a:prstGeom>
          <a:noFill/>
        </p:spPr>
      </p:pic>
      <p:pic>
        <p:nvPicPr>
          <p:cNvPr id="43012" name="Picture 4" descr="http://www.jhpottery.com/pictures/slab6.jpg"/>
          <p:cNvPicPr>
            <a:picLocks noChangeAspect="1" noChangeArrowheads="1"/>
          </p:cNvPicPr>
          <p:nvPr/>
        </p:nvPicPr>
        <p:blipFill>
          <a:blip r:embed="rId3" cstate="print"/>
          <a:srcRect/>
          <a:stretch>
            <a:fillRect/>
          </a:stretch>
        </p:blipFill>
        <p:spPr bwMode="auto">
          <a:xfrm>
            <a:off x="3429000" y="4648200"/>
            <a:ext cx="2844800" cy="1981200"/>
          </a:xfrm>
          <a:prstGeom prst="rect">
            <a:avLst/>
          </a:prstGeom>
          <a:noFill/>
        </p:spPr>
      </p:pic>
      <p:pic>
        <p:nvPicPr>
          <p:cNvPr id="5122" name="Picture 2" descr="Image result for leatherhard clay"/>
          <p:cNvPicPr>
            <a:picLocks noChangeAspect="1" noChangeArrowheads="1"/>
          </p:cNvPicPr>
          <p:nvPr/>
        </p:nvPicPr>
        <p:blipFill>
          <a:blip r:embed="rId4"/>
          <a:srcRect/>
          <a:stretch>
            <a:fillRect/>
          </a:stretch>
        </p:blipFill>
        <p:spPr bwMode="auto">
          <a:xfrm>
            <a:off x="285750" y="4648200"/>
            <a:ext cx="2990850" cy="20193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b="1" dirty="0" smtClean="0">
                <a:latin typeface="Garamond" pitchFamily="18" charset="0"/>
              </a:rPr>
              <a:t>GREENWARE / BONE DRY CLAY</a:t>
            </a:r>
            <a:endParaRPr lang="en-US" b="1" dirty="0">
              <a:latin typeface="Garamond" pitchFamily="18" charset="0"/>
            </a:endParaRPr>
          </a:p>
        </p:txBody>
      </p:sp>
      <p:sp>
        <p:nvSpPr>
          <p:cNvPr id="3" name="Content Placeholder 2"/>
          <p:cNvSpPr>
            <a:spLocks noGrp="1"/>
          </p:cNvSpPr>
          <p:nvPr>
            <p:ph idx="1"/>
          </p:nvPr>
        </p:nvSpPr>
        <p:spPr>
          <a:xfrm>
            <a:off x="457200" y="1219200"/>
            <a:ext cx="8229600" cy="4906963"/>
          </a:xfrm>
        </p:spPr>
        <p:txBody>
          <a:bodyPr/>
          <a:lstStyle/>
          <a:p>
            <a:r>
              <a:rPr lang="en-US" dirty="0" smtClean="0">
                <a:latin typeface="Garamond" pitchFamily="18" charset="0"/>
              </a:rPr>
              <a:t>Clay is chalky looking.  It is not nearly as cool to the touch.</a:t>
            </a:r>
          </a:p>
          <a:p>
            <a:r>
              <a:rPr lang="en-US" dirty="0" smtClean="0">
                <a:latin typeface="Garamond" pitchFamily="18" charset="0"/>
              </a:rPr>
              <a:t>It is VERY FRAGILE at this stage.</a:t>
            </a:r>
          </a:p>
          <a:p>
            <a:r>
              <a:rPr lang="en-US" dirty="0" smtClean="0">
                <a:latin typeface="Garamond" pitchFamily="18" charset="0"/>
              </a:rPr>
              <a:t>Ware can still be reclaimed at this stage.</a:t>
            </a:r>
          </a:p>
          <a:p>
            <a:r>
              <a:rPr lang="en-US" dirty="0" smtClean="0">
                <a:latin typeface="Garamond" pitchFamily="18" charset="0"/>
              </a:rPr>
              <a:t>Do NOT try to work clay at this stage.</a:t>
            </a:r>
          </a:p>
          <a:p>
            <a:pPr>
              <a:buNone/>
            </a:pPr>
            <a:endParaRPr lang="en-US" dirty="0"/>
          </a:p>
        </p:txBody>
      </p:sp>
      <p:pic>
        <p:nvPicPr>
          <p:cNvPr id="44034" name="Picture 2" descr="http://4.bp.blogspot.com/_Wp4sSaHQmKQ/Sl54UJWLO_I/AAAAAAAAAiw/yOId6G6lEUQ/s400/HiggasonGreenware10.jpg"/>
          <p:cNvPicPr>
            <a:picLocks noChangeAspect="1" noChangeArrowheads="1"/>
          </p:cNvPicPr>
          <p:nvPr/>
        </p:nvPicPr>
        <p:blipFill>
          <a:blip r:embed="rId2" cstate="print"/>
          <a:srcRect/>
          <a:stretch>
            <a:fillRect/>
          </a:stretch>
        </p:blipFill>
        <p:spPr bwMode="auto">
          <a:xfrm>
            <a:off x="4800600" y="4191000"/>
            <a:ext cx="3128740" cy="2362200"/>
          </a:xfrm>
          <a:prstGeom prst="rect">
            <a:avLst/>
          </a:prstGeom>
          <a:noFill/>
        </p:spPr>
      </p:pic>
      <p:pic>
        <p:nvPicPr>
          <p:cNvPr id="44036" name="Picture 4" descr="http://www.blackriverbeads.com/images/demonstrativepics/bisque.jpg"/>
          <p:cNvPicPr>
            <a:picLocks noChangeAspect="1" noChangeArrowheads="1"/>
          </p:cNvPicPr>
          <p:nvPr/>
        </p:nvPicPr>
        <p:blipFill>
          <a:blip r:embed="rId3" cstate="print"/>
          <a:srcRect/>
          <a:stretch>
            <a:fillRect/>
          </a:stretch>
        </p:blipFill>
        <p:spPr bwMode="auto">
          <a:xfrm>
            <a:off x="1219200" y="4190999"/>
            <a:ext cx="3352800" cy="239818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562600" cy="1143000"/>
          </a:xfrm>
        </p:spPr>
        <p:txBody>
          <a:bodyPr>
            <a:noAutofit/>
          </a:bodyPr>
          <a:lstStyle/>
          <a:p>
            <a:r>
              <a:rPr lang="en-US" sz="6000" b="1" dirty="0" smtClean="0">
                <a:latin typeface="Garamond" pitchFamily="18" charset="0"/>
              </a:rPr>
              <a:t>BISQUEWARE</a:t>
            </a:r>
            <a:endParaRPr lang="en-US" sz="6000" b="1" dirty="0">
              <a:latin typeface="Garamond" pitchFamily="18" charset="0"/>
            </a:endParaRPr>
          </a:p>
        </p:txBody>
      </p:sp>
      <p:sp>
        <p:nvSpPr>
          <p:cNvPr id="3" name="Content Placeholder 2"/>
          <p:cNvSpPr>
            <a:spLocks noGrp="1"/>
          </p:cNvSpPr>
          <p:nvPr>
            <p:ph idx="1"/>
          </p:nvPr>
        </p:nvSpPr>
        <p:spPr>
          <a:xfrm>
            <a:off x="152400" y="1371600"/>
            <a:ext cx="4419600" cy="5257800"/>
          </a:xfrm>
        </p:spPr>
        <p:txBody>
          <a:bodyPr/>
          <a:lstStyle/>
          <a:p>
            <a:r>
              <a:rPr lang="en-US" dirty="0" smtClean="0">
                <a:latin typeface="Garamond" pitchFamily="18" charset="0"/>
              </a:rPr>
              <a:t>First firing of piece.</a:t>
            </a:r>
          </a:p>
          <a:p>
            <a:r>
              <a:rPr lang="en-US" dirty="0" smtClean="0">
                <a:latin typeface="Garamond" pitchFamily="18" charset="0"/>
              </a:rPr>
              <a:t>After firing, the piece</a:t>
            </a:r>
          </a:p>
          <a:p>
            <a:pPr>
              <a:buNone/>
            </a:pPr>
            <a:r>
              <a:rPr lang="en-US" dirty="0" smtClean="0">
                <a:latin typeface="Garamond" pitchFamily="18" charset="0"/>
              </a:rPr>
              <a:t>	will be much more brittle</a:t>
            </a:r>
          </a:p>
          <a:p>
            <a:pPr>
              <a:buNone/>
            </a:pPr>
            <a:r>
              <a:rPr lang="en-US" dirty="0" smtClean="0">
                <a:latin typeface="Garamond" pitchFamily="18" charset="0"/>
              </a:rPr>
              <a:t>	and whiter.</a:t>
            </a:r>
          </a:p>
          <a:p>
            <a:r>
              <a:rPr lang="en-US" dirty="0" smtClean="0">
                <a:latin typeface="Garamond" pitchFamily="18" charset="0"/>
              </a:rPr>
              <a:t>Ware can NOT be reclaimed after being bisque fired.</a:t>
            </a:r>
            <a:endParaRPr lang="en-US" dirty="0">
              <a:latin typeface="Garamond" pitchFamily="18" charset="0"/>
            </a:endParaRPr>
          </a:p>
        </p:txBody>
      </p:sp>
      <p:sp>
        <p:nvSpPr>
          <p:cNvPr id="45058" name="AutoShape 2" descr="http://4.bp.blogspot.com/_jst7lq9o-rY/TTovi4iUDNI/AAAAAAAABAw/NAoK1onJYrA/s1600/bisqu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http://4.bp.blogspot.com/_jst7lq9o-rY/TTovi4iUDNI/AAAAAAAABAw/NAoK1onJYrA/s1600/bisqu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2" name="Picture 6" descr="http://www.thorpeallen.com/images/BisqueWare.jpg"/>
          <p:cNvPicPr>
            <a:picLocks noChangeAspect="1" noChangeArrowheads="1"/>
          </p:cNvPicPr>
          <p:nvPr/>
        </p:nvPicPr>
        <p:blipFill>
          <a:blip r:embed="rId2" cstate="print"/>
          <a:srcRect/>
          <a:stretch>
            <a:fillRect/>
          </a:stretch>
        </p:blipFill>
        <p:spPr bwMode="auto">
          <a:xfrm>
            <a:off x="4495800" y="2209800"/>
            <a:ext cx="4495800" cy="4495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1143000"/>
          </a:xfrm>
        </p:spPr>
        <p:txBody>
          <a:bodyPr>
            <a:normAutofit/>
          </a:bodyPr>
          <a:lstStyle/>
          <a:p>
            <a:r>
              <a:rPr lang="en-US" sz="4800" b="1" dirty="0" smtClean="0">
                <a:latin typeface="Garamond" pitchFamily="18" charset="0"/>
              </a:rPr>
              <a:t>GLAZEWARE</a:t>
            </a:r>
            <a:endParaRPr lang="en-US" sz="4800" b="1" dirty="0">
              <a:latin typeface="Garamond" pitchFamily="18" charset="0"/>
            </a:endParaRPr>
          </a:p>
        </p:txBody>
      </p:sp>
      <p:sp>
        <p:nvSpPr>
          <p:cNvPr id="3" name="Content Placeholder 2"/>
          <p:cNvSpPr>
            <a:spLocks noGrp="1"/>
          </p:cNvSpPr>
          <p:nvPr>
            <p:ph idx="1"/>
          </p:nvPr>
        </p:nvSpPr>
        <p:spPr>
          <a:xfrm>
            <a:off x="457200" y="1981200"/>
            <a:ext cx="8229600" cy="4144963"/>
          </a:xfrm>
        </p:spPr>
        <p:txBody>
          <a:bodyPr/>
          <a:lstStyle/>
          <a:p>
            <a:r>
              <a:rPr lang="en-US" dirty="0" smtClean="0">
                <a:latin typeface="Garamond" pitchFamily="18" charset="0"/>
              </a:rPr>
              <a:t>After piece has been glazed, the piece will be fired a second time.</a:t>
            </a:r>
          </a:p>
          <a:p>
            <a:r>
              <a:rPr lang="en-US" dirty="0" smtClean="0">
                <a:latin typeface="Garamond" pitchFamily="18" charset="0"/>
              </a:rPr>
              <a:t>This time, the piece will obtain the qualities of the fired glaze.</a:t>
            </a:r>
          </a:p>
          <a:p>
            <a:r>
              <a:rPr lang="en-US" dirty="0" smtClean="0">
                <a:latin typeface="Garamond" pitchFamily="18" charset="0"/>
              </a:rPr>
              <a:t>Many times this is a more glassy finish, but not all the time.</a:t>
            </a:r>
          </a:p>
          <a:p>
            <a:r>
              <a:rPr lang="en-US" dirty="0" smtClean="0">
                <a:latin typeface="Garamond" pitchFamily="18" charset="0"/>
              </a:rPr>
              <a:t>Ware can NOT be reclaimed after firing.</a:t>
            </a:r>
            <a:endParaRPr lang="en-US" dirty="0">
              <a:latin typeface="Garamond" pitchFamily="18" charset="0"/>
            </a:endParaRPr>
          </a:p>
        </p:txBody>
      </p:sp>
      <p:pic>
        <p:nvPicPr>
          <p:cNvPr id="46082" name="Picture 2" descr="http://www.chinapotteryonline.com/wp-content/uploads/2010/12/A-China-Flambe-Glazed-Pottery-Zun-Vase.jpg"/>
          <p:cNvPicPr>
            <a:picLocks noChangeAspect="1" noChangeArrowheads="1"/>
          </p:cNvPicPr>
          <p:nvPr/>
        </p:nvPicPr>
        <p:blipFill>
          <a:blip r:embed="rId2" cstate="print"/>
          <a:srcRect/>
          <a:stretch>
            <a:fillRect/>
          </a:stretch>
        </p:blipFill>
        <p:spPr bwMode="auto">
          <a:xfrm>
            <a:off x="6629400" y="0"/>
            <a:ext cx="2238376" cy="1676401"/>
          </a:xfrm>
          <a:prstGeom prst="rect">
            <a:avLst/>
          </a:prstGeom>
          <a:noFill/>
        </p:spPr>
      </p:pic>
      <p:pic>
        <p:nvPicPr>
          <p:cNvPr id="46084" name="Picture 4" descr="http://www.asia.ru/images/target/img/product/10/96/92/10969258.jpg"/>
          <p:cNvPicPr>
            <a:picLocks noChangeAspect="1" noChangeArrowheads="1"/>
          </p:cNvPicPr>
          <p:nvPr/>
        </p:nvPicPr>
        <p:blipFill>
          <a:blip r:embed="rId3" cstate="print"/>
          <a:srcRect/>
          <a:stretch>
            <a:fillRect/>
          </a:stretch>
        </p:blipFill>
        <p:spPr bwMode="auto">
          <a:xfrm>
            <a:off x="304800" y="152400"/>
            <a:ext cx="2070850" cy="15541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p:cNvPicPr>
            <a:picLocks noChangeAspect="1" noChangeArrowheads="1"/>
          </p:cNvPicPr>
          <p:nvPr/>
        </p:nvPicPr>
        <p:blipFill>
          <a:blip r:embed="rId2"/>
          <a:srcRect/>
          <a:stretch>
            <a:fillRect/>
          </a:stretch>
        </p:blipFill>
        <p:spPr bwMode="auto">
          <a:xfrm>
            <a:off x="-152400" y="304800"/>
            <a:ext cx="9458829" cy="62483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2.PNG"/>
          <p:cNvPicPr>
            <a:picLocks noGrp="1" noChangeAspect="1"/>
          </p:cNvPicPr>
          <p:nvPr>
            <p:ph idx="1"/>
          </p:nvPr>
        </p:nvPicPr>
        <p:blipFill>
          <a:blip r:embed="rId2"/>
          <a:stretch>
            <a:fillRect/>
          </a:stretch>
        </p:blipFill>
        <p:spPr>
          <a:xfrm>
            <a:off x="-533400" y="152400"/>
            <a:ext cx="10058400" cy="653651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Related image"/>
          <p:cNvPicPr>
            <a:picLocks noChangeAspect="1" noChangeArrowheads="1"/>
          </p:cNvPicPr>
          <p:nvPr/>
        </p:nvPicPr>
        <p:blipFill>
          <a:blip r:embed="rId2"/>
          <a:srcRect/>
          <a:stretch>
            <a:fillRect/>
          </a:stretch>
        </p:blipFill>
        <p:spPr bwMode="auto">
          <a:xfrm>
            <a:off x="0" y="990600"/>
            <a:ext cx="9540429" cy="7162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1.PNG"/>
          <p:cNvPicPr>
            <a:picLocks noGrp="1" noChangeAspect="1"/>
          </p:cNvPicPr>
          <p:nvPr>
            <p:ph idx="1"/>
          </p:nvPr>
        </p:nvPicPr>
        <p:blipFill>
          <a:blip r:embed="rId2"/>
          <a:stretch>
            <a:fillRect/>
          </a:stretch>
        </p:blipFill>
        <p:spPr>
          <a:xfrm>
            <a:off x="-228600" y="0"/>
            <a:ext cx="9372600" cy="613334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PNG"/>
          <p:cNvPicPr>
            <a:picLocks noGrp="1" noChangeAspect="1"/>
          </p:cNvPicPr>
          <p:nvPr>
            <p:ph idx="1"/>
          </p:nvPr>
        </p:nvPicPr>
        <p:blipFill>
          <a:blip r:embed="rId2"/>
          <a:stretch>
            <a:fillRect/>
          </a:stretch>
        </p:blipFill>
        <p:spPr>
          <a:xfrm>
            <a:off x="-28805" y="0"/>
            <a:ext cx="9172805" cy="637214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80">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Garamond" pitchFamily="18" charset="0"/>
              </a:rPr>
              <a:t>History</a:t>
            </a:r>
            <a:endParaRPr lang="en-US" sz="6000" b="1" dirty="0">
              <a:latin typeface="Garamond"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aramond" pitchFamily="18" charset="0"/>
              </a:rPr>
              <a:t>Clay has been manipulated by humans as long as 37,000-12,000 BCE (Ice Age!)</a:t>
            </a:r>
          </a:p>
          <a:p>
            <a:r>
              <a:rPr lang="en-US" dirty="0" smtClean="0">
                <a:latin typeface="Garamond" pitchFamily="18" charset="0"/>
              </a:rPr>
              <a:t>Clay was first fired by humans in what is now East Asian around 24,000 BCE</a:t>
            </a:r>
          </a:p>
          <a:p>
            <a:r>
              <a:rPr lang="en-US" dirty="0" smtClean="0">
                <a:latin typeface="Garamond" pitchFamily="18" charset="0"/>
              </a:rPr>
              <a:t>Fired clay enabled humans to store grain and led to a more settled, agricultural existence</a:t>
            </a:r>
          </a:p>
          <a:p>
            <a:r>
              <a:rPr lang="en-US" dirty="0" smtClean="0">
                <a:latin typeface="Garamond" pitchFamily="18" charset="0"/>
              </a:rPr>
              <a:t>Glazes were first developed around 8,000 BCE in Egypt/Mesopotamia. Glazes developed not only for decorative purposes, but they also made containers strong and waterproof</a:t>
            </a:r>
            <a:endParaRPr lang="en-US" dirty="0">
              <a:latin typeface="Garamond"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lated image"/>
          <p:cNvPicPr>
            <a:picLocks noChangeAspect="1" noChangeArrowheads="1"/>
          </p:cNvPicPr>
          <p:nvPr/>
        </p:nvPicPr>
        <p:blipFill>
          <a:blip r:embed="rId2"/>
          <a:srcRect/>
          <a:stretch>
            <a:fillRect/>
          </a:stretch>
        </p:blipFill>
        <p:spPr bwMode="auto">
          <a:xfrm>
            <a:off x="0" y="0"/>
            <a:ext cx="6191250" cy="3695701"/>
          </a:xfrm>
          <a:prstGeom prst="rect">
            <a:avLst/>
          </a:prstGeom>
          <a:noFill/>
        </p:spPr>
      </p:pic>
      <p:sp>
        <p:nvSpPr>
          <p:cNvPr id="2" name="Title 1"/>
          <p:cNvSpPr>
            <a:spLocks noGrp="1"/>
          </p:cNvSpPr>
          <p:nvPr>
            <p:ph type="title"/>
          </p:nvPr>
        </p:nvSpPr>
        <p:spPr>
          <a:xfrm>
            <a:off x="6248400" y="2133600"/>
            <a:ext cx="2514600" cy="1143000"/>
          </a:xfrm>
        </p:spPr>
        <p:txBody>
          <a:bodyPr>
            <a:normAutofit fontScale="90000"/>
          </a:bodyPr>
          <a:lstStyle/>
          <a:p>
            <a:r>
              <a:rPr lang="en-US" dirty="0" smtClean="0"/>
              <a:t>18,000 BCE</a:t>
            </a:r>
            <a:endParaRPr lang="en-US" dirty="0"/>
          </a:p>
        </p:txBody>
      </p:sp>
      <p:sp>
        <p:nvSpPr>
          <p:cNvPr id="4" name="Rectangle 3"/>
          <p:cNvSpPr/>
          <p:nvPr/>
        </p:nvSpPr>
        <p:spPr>
          <a:xfrm>
            <a:off x="228600" y="457200"/>
            <a:ext cx="1415772" cy="369332"/>
          </a:xfrm>
          <a:prstGeom prst="rect">
            <a:avLst/>
          </a:prstGeom>
        </p:spPr>
        <p:txBody>
          <a:bodyPr wrap="none">
            <a:spAutoFit/>
          </a:bodyPr>
          <a:lstStyle/>
          <a:p>
            <a:r>
              <a:rPr lang="en-US" b="1" dirty="0" smtClean="0">
                <a:solidFill>
                  <a:schemeClr val="bg1"/>
                </a:solidFill>
              </a:rPr>
              <a:t>210–209 BCE</a:t>
            </a:r>
            <a:endParaRPr lang="en-US" b="1" dirty="0">
              <a:solidFill>
                <a:schemeClr val="bg1"/>
              </a:solidFill>
            </a:endParaRPr>
          </a:p>
        </p:txBody>
      </p:sp>
      <p:pic>
        <p:nvPicPr>
          <p:cNvPr id="66564" name="Picture 4" descr="Image result for ancient ceramics"/>
          <p:cNvPicPr>
            <a:picLocks noChangeAspect="1" noChangeArrowheads="1"/>
          </p:cNvPicPr>
          <p:nvPr/>
        </p:nvPicPr>
        <p:blipFill>
          <a:blip r:embed="rId3"/>
          <a:srcRect/>
          <a:stretch>
            <a:fillRect/>
          </a:stretch>
        </p:blipFill>
        <p:spPr bwMode="auto">
          <a:xfrm>
            <a:off x="-1" y="3760553"/>
            <a:ext cx="5181601" cy="3097447"/>
          </a:xfrm>
          <a:prstGeom prst="rect">
            <a:avLst/>
          </a:prstGeom>
          <a:noFill/>
        </p:spPr>
      </p:pic>
      <p:sp>
        <p:nvSpPr>
          <p:cNvPr id="7" name="Rectangle 6"/>
          <p:cNvSpPr/>
          <p:nvPr/>
        </p:nvSpPr>
        <p:spPr>
          <a:xfrm>
            <a:off x="1752600" y="3810000"/>
            <a:ext cx="1649491" cy="369332"/>
          </a:xfrm>
          <a:prstGeom prst="rect">
            <a:avLst/>
          </a:prstGeom>
        </p:spPr>
        <p:txBody>
          <a:bodyPr wrap="none">
            <a:spAutoFit/>
          </a:bodyPr>
          <a:lstStyle/>
          <a:p>
            <a:r>
              <a:rPr lang="en-US" dirty="0" smtClean="0"/>
              <a:t>1st century BCE</a:t>
            </a:r>
            <a:endParaRPr lang="en-US" dirty="0"/>
          </a:p>
        </p:txBody>
      </p:sp>
      <p:pic>
        <p:nvPicPr>
          <p:cNvPr id="66566" name="Picture 6" descr="Image result for ancient ceramics oldest"/>
          <p:cNvPicPr>
            <a:picLocks noChangeAspect="1" noChangeArrowheads="1"/>
          </p:cNvPicPr>
          <p:nvPr/>
        </p:nvPicPr>
        <p:blipFill>
          <a:blip r:embed="rId4"/>
          <a:srcRect/>
          <a:stretch>
            <a:fillRect/>
          </a:stretch>
        </p:blipFill>
        <p:spPr bwMode="auto">
          <a:xfrm>
            <a:off x="5334001" y="2891690"/>
            <a:ext cx="3810000" cy="3966310"/>
          </a:xfrm>
          <a:prstGeom prst="rect">
            <a:avLst/>
          </a:prstGeom>
          <a:noFill/>
        </p:spPr>
      </p:pic>
      <p:pic>
        <p:nvPicPr>
          <p:cNvPr id="66568" name="Picture 8" descr="Black-figured amphora (wine-jar) signed by Exekias as potter and attributed to him as painter (Trustees of the British Museum)"/>
          <p:cNvPicPr>
            <a:picLocks noChangeAspect="1" noChangeArrowheads="1"/>
          </p:cNvPicPr>
          <p:nvPr/>
        </p:nvPicPr>
        <p:blipFill>
          <a:blip r:embed="rId5"/>
          <a:srcRect/>
          <a:stretch>
            <a:fillRect/>
          </a:stretch>
        </p:blipFill>
        <p:spPr bwMode="auto">
          <a:xfrm>
            <a:off x="6705600" y="0"/>
            <a:ext cx="2438400" cy="2438400"/>
          </a:xfrm>
          <a:prstGeom prst="rect">
            <a:avLst/>
          </a:prstGeom>
          <a:noFill/>
        </p:spPr>
      </p:pic>
      <p:sp>
        <p:nvSpPr>
          <p:cNvPr id="3" name="Content Placeholder 2"/>
          <p:cNvSpPr>
            <a:spLocks noGrp="1"/>
          </p:cNvSpPr>
          <p:nvPr>
            <p:ph idx="1"/>
          </p:nvPr>
        </p:nvSpPr>
        <p:spPr>
          <a:xfrm>
            <a:off x="6019800" y="228600"/>
            <a:ext cx="1524000" cy="457200"/>
          </a:xfrm>
        </p:spPr>
        <p:txBody>
          <a:bodyPr>
            <a:normAutofit fontScale="92500" lnSpcReduction="20000"/>
          </a:bodyPr>
          <a:lstStyle/>
          <a:p>
            <a:r>
              <a:rPr lang="en-US" sz="1600" dirty="0" smtClean="0"/>
              <a:t>1000- 400 BCE</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latin typeface="Garamond" pitchFamily="18" charset="0"/>
              </a:rPr>
              <a:t>Early Techniques</a:t>
            </a:r>
            <a:endParaRPr lang="en-US" dirty="0">
              <a:latin typeface="Garamond" pitchFamily="18" charset="0"/>
            </a:endParaRPr>
          </a:p>
        </p:txBody>
      </p:sp>
      <p:sp>
        <p:nvSpPr>
          <p:cNvPr id="3" name="Content Placeholder 2"/>
          <p:cNvSpPr>
            <a:spLocks noGrp="1"/>
          </p:cNvSpPr>
          <p:nvPr>
            <p:ph idx="1"/>
          </p:nvPr>
        </p:nvSpPr>
        <p:spPr>
          <a:xfrm>
            <a:off x="533400" y="990600"/>
            <a:ext cx="8229600" cy="4525963"/>
          </a:xfrm>
        </p:spPr>
        <p:txBody>
          <a:bodyPr/>
          <a:lstStyle/>
          <a:p>
            <a:r>
              <a:rPr lang="en-US" dirty="0" smtClean="0">
                <a:latin typeface="Garamond" pitchFamily="18" charset="0"/>
              </a:rPr>
              <a:t>The clay you work with in a studio has been processed and prepared to some degree.  </a:t>
            </a:r>
          </a:p>
          <a:p>
            <a:r>
              <a:rPr lang="en-US" dirty="0" smtClean="0">
                <a:latin typeface="Garamond" pitchFamily="18" charset="0"/>
              </a:rPr>
              <a:t>Early potters had to actually dig their raw material from the ground and prepare it.  </a:t>
            </a:r>
          </a:p>
          <a:p>
            <a:r>
              <a:rPr lang="en-US" dirty="0" smtClean="0">
                <a:latin typeface="Garamond" pitchFamily="18" charset="0"/>
              </a:rPr>
              <a:t>There were sometimes impurities that had to be taken out.</a:t>
            </a:r>
          </a:p>
          <a:p>
            <a:pPr>
              <a:buNone/>
            </a:pPr>
            <a:endParaRPr lang="en-US" dirty="0"/>
          </a:p>
        </p:txBody>
      </p:sp>
      <p:pic>
        <p:nvPicPr>
          <p:cNvPr id="27650" name="Picture 2" descr="Image result for digging own clay"/>
          <p:cNvPicPr>
            <a:picLocks noChangeAspect="1" noChangeArrowheads="1"/>
          </p:cNvPicPr>
          <p:nvPr/>
        </p:nvPicPr>
        <p:blipFill>
          <a:blip r:embed="rId3"/>
          <a:srcRect/>
          <a:stretch>
            <a:fillRect/>
          </a:stretch>
        </p:blipFill>
        <p:spPr bwMode="auto">
          <a:xfrm>
            <a:off x="3657600" y="3769687"/>
            <a:ext cx="5486400" cy="3088313"/>
          </a:xfrm>
          <a:prstGeom prst="rect">
            <a:avLst/>
          </a:prstGeom>
          <a:noFill/>
        </p:spPr>
      </p:pic>
      <p:pic>
        <p:nvPicPr>
          <p:cNvPr id="27652" name="Picture 4" descr="Related image"/>
          <p:cNvPicPr>
            <a:picLocks noChangeAspect="1" noChangeArrowheads="1"/>
          </p:cNvPicPr>
          <p:nvPr/>
        </p:nvPicPr>
        <p:blipFill>
          <a:blip r:embed="rId4" cstate="print"/>
          <a:srcRect/>
          <a:stretch>
            <a:fillRect/>
          </a:stretch>
        </p:blipFill>
        <p:spPr bwMode="auto">
          <a:xfrm>
            <a:off x="0" y="4343400"/>
            <a:ext cx="3733800" cy="28003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TotalTime>
  <Words>885</Words>
  <Application>Microsoft Office PowerPoint</Application>
  <PresentationFormat>On-screen Show (4:3)</PresentationFormat>
  <Paragraphs>109</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Introduction To Clay</vt:lpstr>
      <vt:lpstr>Ceramics</vt:lpstr>
      <vt:lpstr>Slide 3</vt:lpstr>
      <vt:lpstr>Slide 4</vt:lpstr>
      <vt:lpstr>Slide 5</vt:lpstr>
      <vt:lpstr>Slide 6</vt:lpstr>
      <vt:lpstr>History</vt:lpstr>
      <vt:lpstr>18,000 BCE</vt:lpstr>
      <vt:lpstr>Early Techniques</vt:lpstr>
      <vt:lpstr>Working with Clay</vt:lpstr>
      <vt:lpstr>PLASTICITY</vt:lpstr>
      <vt:lpstr>SHRINKAGE</vt:lpstr>
      <vt:lpstr>TEXTURE</vt:lpstr>
      <vt:lpstr>MOISTURE</vt:lpstr>
      <vt:lpstr>MOISTURE</vt:lpstr>
      <vt:lpstr>PREPARING THE CLAY</vt:lpstr>
      <vt:lpstr>Kneading / Wedging Clay</vt:lpstr>
      <vt:lpstr>Clay Safety Tips</vt:lpstr>
      <vt:lpstr>SLIP</vt:lpstr>
      <vt:lpstr>STAGES OF CLAY</vt:lpstr>
      <vt:lpstr>PLASTIC CLAY</vt:lpstr>
      <vt:lpstr>LEATHER-HARD CLAY</vt:lpstr>
      <vt:lpstr>GREENWARE / BONE DRY CLAY</vt:lpstr>
      <vt:lpstr>BISQUEWARE</vt:lpstr>
      <vt:lpstr>GLAZEWARE</vt:lpstr>
      <vt:lpstr>Slide 26</vt:lpstr>
    </vt:vector>
  </TitlesOfParts>
  <Company>Gasconade County R1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Clay</dc:title>
  <dc:creator>lpohlmann</dc:creator>
  <cp:lastModifiedBy>Margaret Sayers</cp:lastModifiedBy>
  <cp:revision>9</cp:revision>
  <dcterms:created xsi:type="dcterms:W3CDTF">2012-08-20T15:45:04Z</dcterms:created>
  <dcterms:modified xsi:type="dcterms:W3CDTF">2017-08-15T21:03:16Z</dcterms:modified>
</cp:coreProperties>
</file>